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8288000" cy="10287000"/>
  <p:notesSz cx="6858000" cy="9144000"/>
  <p:embeddedFontLst>
    <p:embeddedFont>
      <p:font typeface="Montserrat Bold" panose="020B0604020202020204" charset="0"/>
      <p:regular r:id="rId6"/>
    </p:embeddedFont>
    <p:embeddedFont>
      <p:font typeface="Fira Sans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 Heavy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9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F2CB-AFFA-4E39-B839-65AF98425D90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F1A68-382A-495B-B26B-CD13324AD4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3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1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12396"/>
            <a:ext cx="18288000" cy="8864459"/>
            <a:chOff x="0" y="0"/>
            <a:chExt cx="4972585" cy="2334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l="l" t="t" r="r" b="b"/>
              <a:pathLst>
                <a:path w="4972584" h="2334672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2585" cy="2372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39958"/>
              </p:ext>
            </p:extLst>
          </p:nvPr>
        </p:nvGraphicFramePr>
        <p:xfrm>
          <a:off x="1028700" y="2529148"/>
          <a:ext cx="15184523" cy="7157285"/>
        </p:xfrm>
        <a:graphic>
          <a:graphicData uri="http://schemas.openxmlformats.org/drawingml/2006/table">
            <a:tbl>
              <a:tblPr/>
              <a:tblGrid>
                <a:gridCol w="559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ASN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3000" dirty="0" smtClean="0"/>
                        <a:t>59200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Company Name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3000" dirty="0" smtClean="0"/>
                        <a:t>DE-CIX</a:t>
                      </a:r>
                      <a:r>
                        <a:rPr lang="en-US" sz="3000" baseline="0" dirty="0" smtClean="0"/>
                        <a:t> India 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Peering Policy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3000" dirty="0" smtClean="0"/>
                        <a:t>OPEN 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15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Public IXPs you can peer at or Peering DB information </a:t>
                      </a:r>
                      <a:endParaRPr lang="en-US" sz="30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3000" dirty="0" smtClean="0"/>
                        <a:t>                                         DE-CIX</a:t>
                      </a:r>
                      <a:r>
                        <a:rPr lang="en-US" sz="3000" baseline="0" dirty="0" smtClean="0"/>
                        <a:t> Mumbai</a:t>
                      </a: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3000" baseline="0" dirty="0" smtClean="0"/>
                        <a:t>                                         DE-CIX Delhi</a:t>
                      </a:r>
                      <a:br>
                        <a:rPr lang="en-US" sz="3000" baseline="0" dirty="0" smtClean="0"/>
                      </a:br>
                      <a:r>
                        <a:rPr lang="en-US" sz="3000" baseline="0" dirty="0" smtClean="0"/>
                        <a:t>                                         DE-CIX Chennai</a:t>
                      </a:r>
                      <a:br>
                        <a:rPr lang="en-US" sz="3000" baseline="0" dirty="0" smtClean="0"/>
                      </a:br>
                      <a:r>
                        <a:rPr lang="en-US" sz="3000" baseline="0" dirty="0" smtClean="0"/>
                        <a:t>                                         DE-CIX Kolkata </a:t>
                      </a:r>
                      <a:br>
                        <a:rPr lang="en-US" sz="3000" baseline="0" dirty="0" smtClean="0"/>
                      </a:br>
                      <a:r>
                        <a:rPr lang="en-US" sz="3000" baseline="0" dirty="0" smtClean="0"/>
                        <a:t>                                         DE-CIX Hyderabad</a:t>
                      </a:r>
                      <a:br>
                        <a:rPr lang="en-US" sz="3000" baseline="0" dirty="0" smtClean="0"/>
                      </a:br>
                      <a:r>
                        <a:rPr lang="en-US" sz="3000" baseline="0" dirty="0" smtClean="0"/>
                        <a:t>                                         DE-CIX Bengaluru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Contact information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3000" dirty="0" smtClean="0"/>
                        <a:t>MR. SUDHIR KUNDER </a:t>
                      </a:r>
                      <a:br>
                        <a:rPr lang="en-US" sz="3000" dirty="0" smtClean="0"/>
                      </a:br>
                      <a:r>
                        <a:rPr lang="en-US" sz="3000" dirty="0" smtClean="0"/>
                        <a:t>Chief</a:t>
                      </a:r>
                      <a:r>
                        <a:rPr lang="en-US" sz="3000" baseline="0" dirty="0" smtClean="0"/>
                        <a:t> Business Officer</a:t>
                      </a:r>
                      <a:br>
                        <a:rPr lang="en-US" sz="3000" baseline="0" dirty="0" smtClean="0"/>
                      </a:br>
                      <a:r>
                        <a:rPr lang="en-US" sz="3000" baseline="0" dirty="0" smtClean="0"/>
                        <a:t>+91</a:t>
                      </a:r>
                      <a:r>
                        <a:rPr lang="en-US" sz="3000" dirty="0" smtClean="0"/>
                        <a:t> 98675 91722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169025" y="829450"/>
            <a:ext cx="8666264" cy="81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4"/>
              </a:lnSpc>
            </a:pPr>
            <a:r>
              <a:rPr lang="en-US" sz="5753" dirty="0">
                <a:solidFill>
                  <a:srgbClr val="00B6B2"/>
                </a:solidFill>
                <a:latin typeface="Raleway Heavy"/>
                <a:ea typeface="Raleway Heavy"/>
                <a:cs typeface="Raleway Heavy"/>
                <a:sym typeface="Raleway Heavy"/>
              </a:rPr>
              <a:t>Peering Personal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EEBE8AC-1BED-0543-72A7-B31925F84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418815"/>
            <a:ext cx="4635500" cy="12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19">
            <a:alpha val="2078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641038"/>
            <a:ext cx="18288000" cy="9335818"/>
            <a:chOff x="0" y="0"/>
            <a:chExt cx="4972585" cy="2334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l="l" t="t" r="r" b="b"/>
              <a:pathLst>
                <a:path w="4972584" h="2334672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2585" cy="2372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69025" y="829450"/>
            <a:ext cx="8666264" cy="81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4"/>
              </a:lnSpc>
            </a:pPr>
            <a:r>
              <a:rPr lang="en-US" sz="5753" dirty="0">
                <a:solidFill>
                  <a:srgbClr val="00B6B2"/>
                </a:solidFill>
                <a:latin typeface="Raleway Heavy"/>
                <a:ea typeface="Raleway Heavy"/>
                <a:cs typeface="Raleway Heavy"/>
                <a:sym typeface="Raleway Heavy"/>
              </a:rPr>
              <a:t>Peering Personal</a:t>
            </a:r>
          </a:p>
        </p:txBody>
      </p:sp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943252F-9F1A-E3B9-A545-1386421E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418815"/>
            <a:ext cx="4635500" cy="1222222"/>
          </a:xfrm>
          <a:prstGeom prst="rect">
            <a:avLst/>
          </a:prstGeom>
        </p:spPr>
      </p:pic>
      <p:sp>
        <p:nvSpPr>
          <p:cNvPr id="10" name="Google Shape;59;p14"/>
          <p:cNvSpPr txBox="1">
            <a:spLocks/>
          </p:cNvSpPr>
          <p:nvPr/>
        </p:nvSpPr>
        <p:spPr>
          <a:xfrm>
            <a:off x="510408" y="2642782"/>
            <a:ext cx="17548988" cy="3581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Google Shape;60;p14"/>
          <p:cNvSpPr txBox="1">
            <a:spLocks/>
          </p:cNvSpPr>
          <p:nvPr/>
        </p:nvSpPr>
        <p:spPr>
          <a:xfrm>
            <a:off x="495172" y="1881172"/>
            <a:ext cx="17244188" cy="838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35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04" y="1888791"/>
            <a:ext cx="17228956" cy="819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2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19">
            <a:alpha val="2078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0700"/>
            <a:ext cx="18288000" cy="9335818"/>
            <a:chOff x="0" y="0"/>
            <a:chExt cx="4972585" cy="2334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l="l" t="t" r="r" b="b"/>
              <a:pathLst>
                <a:path w="4972584" h="2334672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2585" cy="2372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69025" y="829450"/>
            <a:ext cx="8666264" cy="81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4"/>
              </a:lnSpc>
            </a:pPr>
            <a:r>
              <a:rPr lang="en-US" sz="5753" dirty="0">
                <a:solidFill>
                  <a:srgbClr val="00B6B2"/>
                </a:solidFill>
                <a:latin typeface="Raleway Heavy"/>
                <a:ea typeface="Raleway Heavy"/>
                <a:cs typeface="Raleway Heavy"/>
                <a:sym typeface="Raleway Heavy"/>
              </a:rPr>
              <a:t>Peering Personal</a:t>
            </a:r>
          </a:p>
        </p:txBody>
      </p:sp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943252F-9F1A-E3B9-A545-1386421E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418815"/>
            <a:ext cx="4635500" cy="1222222"/>
          </a:xfrm>
          <a:prstGeom prst="rect">
            <a:avLst/>
          </a:prstGeom>
        </p:spPr>
      </p:pic>
      <p:sp>
        <p:nvSpPr>
          <p:cNvPr id="10" name="Google Shape;59;p14"/>
          <p:cNvSpPr txBox="1">
            <a:spLocks/>
          </p:cNvSpPr>
          <p:nvPr/>
        </p:nvSpPr>
        <p:spPr>
          <a:xfrm>
            <a:off x="369504" y="2171700"/>
            <a:ext cx="17548988" cy="3581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strategic partnership between </a:t>
            </a: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DE-CIX India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and </a:t>
            </a: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GCX World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marks a </a:t>
            </a:r>
            <a:r>
              <a:rPr lang="en-GB" sz="2200" dirty="0" err="1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groundbreaking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milestone in global connectivity. This collaboration combines DE-CIX India's expertise as one of the largest Internet Exchanges in the Asia-Pacific with GCX World’s extensive international network infrastructure.</a:t>
            </a:r>
            <a:b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25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Expanded Global Reach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b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Seamlessly connect to </a:t>
            </a: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600+ networks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across DE-CIX India's robust ecosystem.</a:t>
            </a:r>
          </a:p>
          <a:p>
            <a:pPr marL="146050" lvl="1" indent="0">
              <a:buClr>
                <a:schemeClr val="dk1"/>
              </a:buClr>
              <a:buSzPts val="1100"/>
              <a:buNone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Access GCX’s infrastructure, including:</a:t>
            </a:r>
          </a:p>
          <a:p>
            <a:pPr lvl="2" indent="-596900">
              <a:buClr>
                <a:schemeClr val="dk1"/>
              </a:buClr>
              <a:buSzPts val="1100"/>
            </a:pP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FLAG Atlantic 1 (FA1)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Linking London, Paris, New York, Washington D.C., and Frankfurt.</a:t>
            </a:r>
          </a:p>
          <a:p>
            <a:pPr lvl="2" indent="-596900">
              <a:buClr>
                <a:schemeClr val="dk1"/>
              </a:buClr>
              <a:buSzPts val="1100"/>
            </a:pP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FALCON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20 </a:t>
            </a:r>
            <a:r>
              <a:rPr lang="en-GB" sz="2200" dirty="0" err="1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PoPs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 14 Middle Eastern countries, including the UAE, Qatar, and India.</a:t>
            </a:r>
          </a:p>
          <a:p>
            <a:pPr lvl="2" indent="-596900">
              <a:buClr>
                <a:schemeClr val="dk1"/>
              </a:buClr>
              <a:buSzPts val="1100"/>
            </a:pP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HAWK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Bridging Western Europe, the Middle East, USA, and Asia.</a:t>
            </a:r>
          </a:p>
          <a:p>
            <a:pPr lvl="2" indent="-596900">
              <a:buClr>
                <a:schemeClr val="dk1"/>
              </a:buClr>
              <a:buSzPts val="1100"/>
            </a:pP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FLAG North Asian Loop (FNAL)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Covering Hong Kong, Taiwan, South Korea, and Japan.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Cross-Border Connectivity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</a:p>
          <a:p>
            <a:pPr marL="488950" lvl="1" indent="-342900">
              <a:buClr>
                <a:schemeClr val="dk1"/>
              </a:buClr>
              <a:buSzPts val="1100"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Deliver </a:t>
            </a: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low-latency, high-speed Internet Exchange services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international clients with ease.</a:t>
            </a:r>
          </a:p>
          <a:p>
            <a:pPr marL="488950" lvl="1" indent="-342900">
              <a:buClr>
                <a:schemeClr val="dk1"/>
              </a:buClr>
              <a:buSzPts val="1100"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Enable businesses to thrive by accessing seamless, global interconnection solutions.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Enhanced Infrastructure for International Clients</a:t>
            </a:r>
            <a:r>
              <a:rPr lang="en-GB" sz="25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</a:p>
          <a:p>
            <a:pPr lvl="1" indent="-596900">
              <a:buClr>
                <a:schemeClr val="dk1"/>
              </a:buClr>
              <a:buSzPts val="1100"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Extend DE-CIX Mumbai’s leadership as one of the </a:t>
            </a:r>
            <a:r>
              <a:rPr lang="en-GB" sz="2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largest IXPs in Asia-Pacific</a:t>
            </a: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with a competitive edge amongst 153 exchanges in 29 countries.</a:t>
            </a:r>
          </a:p>
          <a:p>
            <a:pPr marL="488950" lvl="1" indent="-342900">
              <a:buClr>
                <a:schemeClr val="dk1"/>
              </a:buClr>
              <a:buSzPts val="1100"/>
            </a:pP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Provide customers with a reliable, scalable network backed by GCX’s resilient subsea and terrestrial routes.</a:t>
            </a:r>
            <a:b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22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collaboration redefines boundaries, empowering businesses to scale across continents and setting new benchmarks in the interconnection spac</a:t>
            </a:r>
            <a:r>
              <a:rPr lang="en-GB" sz="20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e.  </a:t>
            </a:r>
            <a:endParaRPr lang="en-GB" sz="2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Google Shape;60;p14"/>
          <p:cNvSpPr txBox="1">
            <a:spLocks/>
          </p:cNvSpPr>
          <p:nvPr/>
        </p:nvSpPr>
        <p:spPr>
          <a:xfrm>
            <a:off x="1028568" y="1605627"/>
            <a:ext cx="17244188" cy="838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500" b="1" dirty="0" smtClean="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rPr>
              <a:t>DE-CIX India</a:t>
            </a:r>
            <a:r>
              <a:rPr lang="en-IN" sz="3500" b="1" dirty="0" smtClean="0">
                <a:latin typeface="Fira Sans"/>
                <a:ea typeface="Fira Sans"/>
                <a:cs typeface="Fira Sans"/>
                <a:sym typeface="Fira Sans"/>
              </a:rPr>
              <a:t> x GCX World: A Strategic Alliance</a:t>
            </a:r>
            <a:endParaRPr lang="en-IN" sz="35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87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 Bold</vt:lpstr>
      <vt:lpstr>Fira Sans</vt:lpstr>
      <vt:lpstr>Arial</vt:lpstr>
      <vt:lpstr>Calibri</vt:lpstr>
      <vt:lpstr>Raleway Heavy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</dc:title>
  <dc:creator>De-Cix</dc:creator>
  <cp:lastModifiedBy>De-Cix</cp:lastModifiedBy>
  <cp:revision>10</cp:revision>
  <dcterms:created xsi:type="dcterms:W3CDTF">2006-08-16T00:00:00Z</dcterms:created>
  <dcterms:modified xsi:type="dcterms:W3CDTF">2024-12-04T07:41:56Z</dcterms:modified>
  <dc:identifier>DAFR_kgTAh8</dc:identifier>
</cp:coreProperties>
</file>